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
  </p:notesMasterIdLst>
  <p:sldIdLst>
    <p:sldId id="368" r:id="rId2"/>
    <p:sldId id="373" r:id="rId3"/>
    <p:sldId id="374" r:id="rId4"/>
    <p:sldId id="369" r:id="rId5"/>
    <p:sldId id="370" r:id="rId6"/>
    <p:sldId id="375" r:id="rId7"/>
    <p:sldId id="371" r:id="rId8"/>
    <p:sldId id="372"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BA20E"/>
    <a:srgbClr val="17809D"/>
    <a:srgbClr val="0070AF"/>
    <a:srgbClr val="41414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822" autoAdjust="0"/>
    <p:restoredTop sz="66667"/>
  </p:normalViewPr>
  <p:slideViewPr>
    <p:cSldViewPr snapToGrid="0">
      <p:cViewPr varScale="1">
        <p:scale>
          <a:sx n="104" d="100"/>
          <a:sy n="104" d="100"/>
        </p:scale>
        <p:origin x="2960" y="20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AD3610A-6F05-ED40-BDAC-457F5824DB57}" type="datetimeFigureOut">
              <a:rPr lang="en-US" smtClean="0"/>
              <a:t>3/16/21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A057C9C-3932-CB40-B626-A2C3C2B64459}" type="slidenum">
              <a:rPr lang="en-US" smtClean="0"/>
              <a:t>‹#›</a:t>
            </a:fld>
            <a:endParaRPr lang="en-US"/>
          </a:p>
        </p:txBody>
      </p:sp>
    </p:spTree>
    <p:extLst>
      <p:ext uri="{BB962C8B-B14F-4D97-AF65-F5344CB8AC3E}">
        <p14:creationId xmlns:p14="http://schemas.microsoft.com/office/powerpoint/2010/main" val="11061824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I’m Steven Black, senior DevOps engineer at </a:t>
            </a:r>
            <a:r>
              <a:rPr lang="en-US" dirty="0" err="1"/>
              <a:t>Rhythmictech</a:t>
            </a:r>
            <a:r>
              <a:rPr lang="en-US" dirty="0"/>
              <a:t>. </a:t>
            </a:r>
          </a:p>
          <a:p>
            <a:endParaRPr lang="en-US" dirty="0"/>
          </a:p>
          <a:p>
            <a:r>
              <a:rPr lang="en-US" dirty="0"/>
              <a:t>I’m here to talk to you about terraform-specific pre-commit hooks. </a:t>
            </a:r>
          </a:p>
          <a:p>
            <a:endParaRPr lang="en-US" dirty="0"/>
          </a:p>
          <a:p>
            <a:endParaRPr lang="en-US" dirty="0"/>
          </a:p>
          <a:p>
            <a:r>
              <a:rPr lang="en-US" dirty="0"/>
              <a:t>Please stop me if you have any questions. </a:t>
            </a:r>
          </a:p>
          <a:p>
            <a:r>
              <a:rPr lang="en-US" dirty="0"/>
              <a:t>I will quickly go through what </a:t>
            </a:r>
          </a:p>
          <a:p>
            <a:pPr marL="171450" indent="-171450">
              <a:buFontTx/>
              <a:buChar char="-"/>
            </a:pPr>
            <a:r>
              <a:rPr lang="en-US" dirty="0"/>
              <a:t>A git workflow with an eye at the pre-commit hook</a:t>
            </a:r>
          </a:p>
          <a:p>
            <a:pPr marL="171450" indent="-171450">
              <a:buFontTx/>
              <a:buChar char="-"/>
            </a:pPr>
            <a:r>
              <a:rPr lang="en-US" dirty="0"/>
              <a:t>The pre-commit framework</a:t>
            </a:r>
          </a:p>
          <a:p>
            <a:pPr marL="171450" indent="-171450">
              <a:buFontTx/>
              <a:buChar char="-"/>
            </a:pPr>
            <a:r>
              <a:rPr lang="en-US" dirty="0"/>
              <a:t>A short demo</a:t>
            </a:r>
          </a:p>
          <a:p>
            <a:pPr marL="171450" indent="-171450">
              <a:buFontTx/>
              <a:buChar char="-"/>
            </a:pPr>
            <a:endParaRPr lang="en-US" dirty="0"/>
          </a:p>
          <a:p>
            <a:pPr marL="171450" indent="-171450">
              <a:buFontTx/>
              <a:buChar char="-"/>
            </a:pPr>
            <a:endParaRPr lang="en-US" dirty="0"/>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4A057C9C-3932-CB40-B626-A2C3C2B64459}" type="slidenum">
              <a:rPr lang="en-US" smtClean="0"/>
              <a:t>1</a:t>
            </a:fld>
            <a:endParaRPr lang="en-US"/>
          </a:p>
        </p:txBody>
      </p:sp>
    </p:spTree>
    <p:extLst>
      <p:ext uri="{BB962C8B-B14F-4D97-AF65-F5344CB8AC3E}">
        <p14:creationId xmlns:p14="http://schemas.microsoft.com/office/powerpoint/2010/main" val="37295995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 git workflow, diagramed with a simple explanation above a git command. </a:t>
            </a:r>
          </a:p>
          <a:p>
            <a:endParaRPr lang="en-US" dirty="0"/>
          </a:p>
          <a:p>
            <a:r>
              <a:rPr lang="en-US" dirty="0"/>
              <a:t>In between an engineer working on terraform and it arriving on GitHub there are a few steps. </a:t>
            </a:r>
          </a:p>
          <a:p>
            <a:r>
              <a:rPr lang="en-US" dirty="0"/>
              <a:t>First, you “add” the changes (or new file) to git. Git hasn’t saved it yet though, you’ve just pointed it out to git.</a:t>
            </a:r>
          </a:p>
          <a:p>
            <a:r>
              <a:rPr lang="en-US" dirty="0"/>
              <a:t>Then, you “commit” the changes to your git history. This saves is in git’s database.</a:t>
            </a:r>
          </a:p>
          <a:p>
            <a:r>
              <a:rPr lang="en-US" dirty="0"/>
              <a:t>Finally, you “push” the code where it goes to GitHub!</a:t>
            </a:r>
          </a:p>
          <a:p>
            <a:endParaRPr lang="en-US" dirty="0"/>
          </a:p>
          <a:p>
            <a:r>
              <a:rPr lang="en-US" dirty="0"/>
              <a:t>When you try to commit code git will run the “pre-commit hook”, which is a reference to the “hook” design pattern.</a:t>
            </a:r>
          </a:p>
          <a:p>
            <a:r>
              <a:rPr lang="en-US" dirty="0"/>
              <a:t>It means that git gives us a way to call external programs before it will execute a commit. These programs can do cool things like automatically generate documentation, perform security scans, and lint for best practices. </a:t>
            </a:r>
          </a:p>
        </p:txBody>
      </p:sp>
      <p:sp>
        <p:nvSpPr>
          <p:cNvPr id="4" name="Slide Number Placeholder 3"/>
          <p:cNvSpPr>
            <a:spLocks noGrp="1"/>
          </p:cNvSpPr>
          <p:nvPr>
            <p:ph type="sldNum" sz="quarter" idx="5"/>
          </p:nvPr>
        </p:nvSpPr>
        <p:spPr/>
        <p:txBody>
          <a:bodyPr/>
          <a:lstStyle/>
          <a:p>
            <a:fld id="{4A057C9C-3932-CB40-B626-A2C3C2B64459}" type="slidenum">
              <a:rPr lang="en-US" smtClean="0"/>
              <a:t>4</a:t>
            </a:fld>
            <a:endParaRPr lang="en-US"/>
          </a:p>
        </p:txBody>
      </p:sp>
    </p:spTree>
    <p:extLst>
      <p:ext uri="{BB962C8B-B14F-4D97-AF65-F5344CB8AC3E}">
        <p14:creationId xmlns:p14="http://schemas.microsoft.com/office/powerpoint/2010/main" val="23344871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mentioned that pre-commit is the name of a hook and a framework. The pre-commit framework is just a package manager for pre-commit scripts. </a:t>
            </a:r>
          </a:p>
          <a:p>
            <a:r>
              <a:rPr lang="en-US" dirty="0"/>
              <a:t>What is a package manager? It’s like the app store – an application you use to download and install other applications. </a:t>
            </a:r>
          </a:p>
        </p:txBody>
      </p:sp>
      <p:sp>
        <p:nvSpPr>
          <p:cNvPr id="4" name="Slide Number Placeholder 3"/>
          <p:cNvSpPr>
            <a:spLocks noGrp="1"/>
          </p:cNvSpPr>
          <p:nvPr>
            <p:ph type="sldNum" sz="quarter" idx="5"/>
          </p:nvPr>
        </p:nvSpPr>
        <p:spPr/>
        <p:txBody>
          <a:bodyPr/>
          <a:lstStyle/>
          <a:p>
            <a:fld id="{4A057C9C-3932-CB40-B626-A2C3C2B64459}" type="slidenum">
              <a:rPr lang="en-US" smtClean="0"/>
              <a:t>5</a:t>
            </a:fld>
            <a:endParaRPr lang="en-US"/>
          </a:p>
        </p:txBody>
      </p:sp>
    </p:spTree>
    <p:extLst>
      <p:ext uri="{BB962C8B-B14F-4D97-AF65-F5344CB8AC3E}">
        <p14:creationId xmlns:p14="http://schemas.microsoft.com/office/powerpoint/2010/main" val="6312503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057C9C-3932-CB40-B626-A2C3C2B64459}" type="slidenum">
              <a:rPr lang="en-US" smtClean="0"/>
              <a:t>7</a:t>
            </a:fld>
            <a:endParaRPr lang="en-US"/>
          </a:p>
        </p:txBody>
      </p:sp>
    </p:spTree>
    <p:extLst>
      <p:ext uri="{BB962C8B-B14F-4D97-AF65-F5344CB8AC3E}">
        <p14:creationId xmlns:p14="http://schemas.microsoft.com/office/powerpoint/2010/main" val="4325028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Anyone object to me adding you to our newsletter. </a:t>
            </a:r>
          </a:p>
          <a:p>
            <a:endParaRPr lang="en-US" dirty="0"/>
          </a:p>
          <a:p>
            <a:r>
              <a:rPr lang="en-US" dirty="0"/>
              <a:t>CTO’s and CIOS’</a:t>
            </a:r>
          </a:p>
        </p:txBody>
      </p:sp>
      <p:sp>
        <p:nvSpPr>
          <p:cNvPr id="4" name="Slide Number Placeholder 3"/>
          <p:cNvSpPr>
            <a:spLocks noGrp="1"/>
          </p:cNvSpPr>
          <p:nvPr>
            <p:ph type="sldNum" sz="quarter" idx="5"/>
          </p:nvPr>
        </p:nvSpPr>
        <p:spPr/>
        <p:txBody>
          <a:bodyPr/>
          <a:lstStyle/>
          <a:p>
            <a:fld id="{4A057C9C-3932-CB40-B626-A2C3C2B64459}" type="slidenum">
              <a:rPr lang="en-US" smtClean="0"/>
              <a:t>8</a:t>
            </a:fld>
            <a:endParaRPr lang="en-US"/>
          </a:p>
        </p:txBody>
      </p:sp>
    </p:spTree>
    <p:extLst>
      <p:ext uri="{BB962C8B-B14F-4D97-AF65-F5344CB8AC3E}">
        <p14:creationId xmlns:p14="http://schemas.microsoft.com/office/powerpoint/2010/main" val="282987115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l="-20000" r="-20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0" y="2856926"/>
            <a:ext cx="12192000" cy="1151736"/>
          </a:xfrm>
        </p:spPr>
        <p:txBody>
          <a:bodyPr anchor="t" anchorCtr="0">
            <a:normAutofit/>
          </a:bodyPr>
          <a:lstStyle>
            <a:lvl1pPr algn="ctr">
              <a:defRPr sz="36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Click to edit Master title style</a:t>
            </a:r>
          </a:p>
        </p:txBody>
      </p:sp>
      <p:pic>
        <p:nvPicPr>
          <p:cNvPr id="6" name="Graphic 5">
            <a:extLst>
              <a:ext uri="{FF2B5EF4-FFF2-40B4-BE49-F238E27FC236}">
                <a16:creationId xmlns:a16="http://schemas.microsoft.com/office/drawing/2014/main" id="{D7F564C8-F3AD-2147-AB6D-B459AD51627A}"/>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18802" y="543339"/>
            <a:ext cx="5247217" cy="1276350"/>
          </a:xfrm>
          <a:prstGeom prst="rect">
            <a:avLst/>
          </a:prstGeom>
        </p:spPr>
      </p:pic>
    </p:spTree>
    <p:extLst>
      <p:ext uri="{BB962C8B-B14F-4D97-AF65-F5344CB8AC3E}">
        <p14:creationId xmlns:p14="http://schemas.microsoft.com/office/powerpoint/2010/main" val="27972228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solidFill>
                  <a:srgbClr val="17809D"/>
                </a:solidFill>
              </a:defRPr>
            </a:lvl1pPr>
          </a:lstStyle>
          <a:p>
            <a:r>
              <a:rPr lang="en-US" dirty="0"/>
              <a:t>Click to edit Master title style</a:t>
            </a:r>
          </a:p>
        </p:txBody>
      </p:sp>
      <p:sp>
        <p:nvSpPr>
          <p:cNvPr id="3" name="Vertical Text Placeholder 2"/>
          <p:cNvSpPr>
            <a:spLocks noGrp="1"/>
          </p:cNvSpPr>
          <p:nvPr>
            <p:ph type="body" orient="vert" idx="1"/>
          </p:nvPr>
        </p:nvSpPr>
        <p:spPr>
          <a:xfrm>
            <a:off x="838200" y="1825625"/>
            <a:ext cx="10515600" cy="4051951"/>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8200" y="6157493"/>
            <a:ext cx="1405359" cy="340962"/>
          </a:xfrm>
          <a:prstGeom prst="rect">
            <a:avLst/>
          </a:prstGeom>
        </p:spPr>
      </p:pic>
    </p:spTree>
    <p:extLst>
      <p:ext uri="{BB962C8B-B14F-4D97-AF65-F5344CB8AC3E}">
        <p14:creationId xmlns:p14="http://schemas.microsoft.com/office/powerpoint/2010/main" val="10060294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512451"/>
          </a:xfrm>
        </p:spPr>
        <p:txBody>
          <a:bodyPr vert="eaVert"/>
          <a:lstStyle>
            <a:lvl1pPr algn="ctr">
              <a:defRPr>
                <a:solidFill>
                  <a:srgbClr val="17809D"/>
                </a:solidFill>
              </a:defRPr>
            </a:lvl1pPr>
          </a:lstStyle>
          <a:p>
            <a:r>
              <a:rPr lang="en-US" dirty="0"/>
              <a:t>Click to edit Master title style</a:t>
            </a:r>
          </a:p>
        </p:txBody>
      </p:sp>
      <p:sp>
        <p:nvSpPr>
          <p:cNvPr id="3" name="Vertical Text Placeholder 2"/>
          <p:cNvSpPr>
            <a:spLocks noGrp="1"/>
          </p:cNvSpPr>
          <p:nvPr>
            <p:ph type="body" orient="vert" idx="1"/>
          </p:nvPr>
        </p:nvSpPr>
        <p:spPr>
          <a:xfrm>
            <a:off x="838200" y="365125"/>
            <a:ext cx="7734300" cy="5512451"/>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8200" y="6157493"/>
            <a:ext cx="1405359" cy="340962"/>
          </a:xfrm>
          <a:prstGeom prst="rect">
            <a:avLst/>
          </a:prstGeom>
        </p:spPr>
      </p:pic>
    </p:spTree>
    <p:extLst>
      <p:ext uri="{BB962C8B-B14F-4D97-AF65-F5344CB8AC3E}">
        <p14:creationId xmlns:p14="http://schemas.microsoft.com/office/powerpoint/2010/main" val="38016209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D132684-01BE-8242-89F6-DF0AE8B17E1D}"/>
              </a:ext>
            </a:extLst>
          </p:cNvPr>
          <p:cNvSpPr/>
          <p:nvPr userDrawn="1"/>
        </p:nvSpPr>
        <p:spPr>
          <a:xfrm>
            <a:off x="0" y="-1"/>
            <a:ext cx="12192000" cy="993913"/>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127514" y="74283"/>
            <a:ext cx="9064486" cy="845343"/>
          </a:xfrm>
        </p:spPr>
        <p:txBody>
          <a:bodyPr anchor="b" anchorCtr="0">
            <a:normAutofit/>
          </a:bodyPr>
          <a:lstStyle>
            <a:lvl1pPr algn="ctr">
              <a:defRPr sz="3200" b="0">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Click to edit Master title style</a:t>
            </a:r>
          </a:p>
        </p:txBody>
      </p:sp>
      <p:sp>
        <p:nvSpPr>
          <p:cNvPr id="3" name="Content Placeholder 2"/>
          <p:cNvSpPr>
            <a:spLocks noGrp="1"/>
          </p:cNvSpPr>
          <p:nvPr>
            <p:ph idx="1"/>
          </p:nvPr>
        </p:nvSpPr>
        <p:spPr>
          <a:xfrm>
            <a:off x="838200" y="1825625"/>
            <a:ext cx="10515600" cy="4051951"/>
          </a:xfrm>
        </p:spPr>
        <p:txBody>
          <a:bodyPr/>
          <a:lstStyle>
            <a:lvl1pPr>
              <a:defRPr>
                <a:solidFill>
                  <a:srgbClr val="414141"/>
                </a:solidFill>
                <a:latin typeface="Lato" panose="020F0502020204030203" pitchFamily="34" charset="0"/>
                <a:ea typeface="Lato" panose="020F0502020204030203" pitchFamily="34" charset="0"/>
                <a:cs typeface="Lato" panose="020F0502020204030203" pitchFamily="34" charset="0"/>
              </a:defRPr>
            </a:lvl1pPr>
            <a:lvl2pPr>
              <a:defRPr>
                <a:solidFill>
                  <a:srgbClr val="414141"/>
                </a:solidFill>
                <a:latin typeface="Lato" panose="020F0502020204030203" pitchFamily="34" charset="0"/>
                <a:ea typeface="Lato" panose="020F0502020204030203" pitchFamily="34" charset="0"/>
                <a:cs typeface="Lato" panose="020F0502020204030203" pitchFamily="34" charset="0"/>
              </a:defRPr>
            </a:lvl2pPr>
            <a:lvl3pPr>
              <a:defRPr>
                <a:solidFill>
                  <a:srgbClr val="414141"/>
                </a:solidFill>
                <a:latin typeface="Lato" panose="020F0502020204030203" pitchFamily="34" charset="0"/>
                <a:ea typeface="Lato" panose="020F0502020204030203" pitchFamily="34" charset="0"/>
                <a:cs typeface="Lato" panose="020F0502020204030203" pitchFamily="34" charset="0"/>
              </a:defRPr>
            </a:lvl3pPr>
            <a:lvl4pPr>
              <a:defRPr>
                <a:solidFill>
                  <a:srgbClr val="414141"/>
                </a:solidFill>
                <a:latin typeface="Lato" panose="020F0502020204030203" pitchFamily="34" charset="0"/>
                <a:ea typeface="Lato" panose="020F0502020204030203" pitchFamily="34" charset="0"/>
                <a:cs typeface="Lato" panose="020F0502020204030203" pitchFamily="34" charset="0"/>
              </a:defRPr>
            </a:lvl4pPr>
            <a:lvl5pPr>
              <a:defRPr>
                <a:solidFill>
                  <a:srgbClr val="414141"/>
                </a:solidFill>
                <a:latin typeface="Lato" panose="020F0502020204030203" pitchFamily="34" charset="0"/>
                <a:ea typeface="Lato" panose="020F0502020204030203" pitchFamily="34" charset="0"/>
                <a:cs typeface="Lato" panose="020F0502020204030203"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6" name="Graphic 5">
            <a:extLst>
              <a:ext uri="{FF2B5EF4-FFF2-40B4-BE49-F238E27FC236}">
                <a16:creationId xmlns:a16="http://schemas.microsoft.com/office/drawing/2014/main" id="{9D21F5EC-43B4-1245-A591-27EA4B9ED294}"/>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7619" y="148324"/>
            <a:ext cx="2866520" cy="697262"/>
          </a:xfrm>
          <a:prstGeom prst="rect">
            <a:avLst/>
          </a:prstGeom>
        </p:spPr>
      </p:pic>
    </p:spTree>
    <p:extLst>
      <p:ext uri="{BB962C8B-B14F-4D97-AF65-F5344CB8AC3E}">
        <p14:creationId xmlns:p14="http://schemas.microsoft.com/office/powerpoint/2010/main" val="27172312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522514"/>
            <a:ext cx="10515600" cy="3031535"/>
          </a:xfrm>
        </p:spPr>
        <p:txBody>
          <a:bodyPr anchor="b"/>
          <a:lstStyle>
            <a:lvl1pPr algn="ctr">
              <a:defRPr sz="6000">
                <a:solidFill>
                  <a:srgbClr val="17809D"/>
                </a:solidFill>
              </a:defRPr>
            </a:lvl1pPr>
          </a:lstStyle>
          <a:p>
            <a:r>
              <a:rPr lang="en-US" dirty="0"/>
              <a:t>Click to edit Master title style</a:t>
            </a:r>
          </a:p>
        </p:txBody>
      </p:sp>
    </p:spTree>
    <p:extLst>
      <p:ext uri="{BB962C8B-B14F-4D97-AF65-F5344CB8AC3E}">
        <p14:creationId xmlns:p14="http://schemas.microsoft.com/office/powerpoint/2010/main" val="33384849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lgn="ctr">
              <a:defRPr sz="3600">
                <a:solidFill>
                  <a:srgbClr val="17809D"/>
                </a:solidFill>
              </a:defRPr>
            </a:lvl1pPr>
          </a:lstStyle>
          <a:p>
            <a:r>
              <a:rPr lang="en-US" dirty="0"/>
              <a:t>Click to edit Master title style</a:t>
            </a:r>
          </a:p>
        </p:txBody>
      </p:sp>
      <p:sp>
        <p:nvSpPr>
          <p:cNvPr id="3" name="Content Placeholder 2"/>
          <p:cNvSpPr>
            <a:spLocks noGrp="1"/>
          </p:cNvSpPr>
          <p:nvPr>
            <p:ph sz="half" idx="1"/>
          </p:nvPr>
        </p:nvSpPr>
        <p:spPr>
          <a:xfrm>
            <a:off x="838200" y="1825625"/>
            <a:ext cx="5181600" cy="405195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05195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8200" y="6157493"/>
            <a:ext cx="1405359" cy="340962"/>
          </a:xfrm>
          <a:prstGeom prst="rect">
            <a:avLst/>
          </a:prstGeom>
        </p:spPr>
      </p:pic>
    </p:spTree>
    <p:extLst>
      <p:ext uri="{BB962C8B-B14F-4D97-AF65-F5344CB8AC3E}">
        <p14:creationId xmlns:p14="http://schemas.microsoft.com/office/powerpoint/2010/main" val="13933706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normAutofit/>
          </a:bodyPr>
          <a:lstStyle>
            <a:lvl1pPr algn="ctr">
              <a:defRPr sz="3600">
                <a:solidFill>
                  <a:srgbClr val="17809D"/>
                </a:solidFill>
              </a:defRPr>
            </a:lvl1pPr>
          </a:lstStyle>
          <a:p>
            <a:r>
              <a:rPr lang="en-US" dirty="0"/>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3725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3725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8200" y="6157493"/>
            <a:ext cx="1405359" cy="340962"/>
          </a:xfrm>
          <a:prstGeom prst="rect">
            <a:avLst/>
          </a:prstGeom>
        </p:spPr>
      </p:pic>
    </p:spTree>
    <p:extLst>
      <p:ext uri="{BB962C8B-B14F-4D97-AF65-F5344CB8AC3E}">
        <p14:creationId xmlns:p14="http://schemas.microsoft.com/office/powerpoint/2010/main" val="40712524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lgn="ctr">
              <a:defRPr sz="3600">
                <a:solidFill>
                  <a:srgbClr val="17809D"/>
                </a:solidFill>
              </a:defRPr>
            </a:lvl1pPr>
          </a:lstStyle>
          <a:p>
            <a:r>
              <a:rPr lang="en-US" dirty="0"/>
              <a:t>Click to edit Master title style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8200" y="6157493"/>
            <a:ext cx="1405359" cy="340962"/>
          </a:xfrm>
          <a:prstGeom prst="rect">
            <a:avLst/>
          </a:prstGeom>
        </p:spPr>
      </p:pic>
    </p:spTree>
    <p:extLst>
      <p:ext uri="{BB962C8B-B14F-4D97-AF65-F5344CB8AC3E}">
        <p14:creationId xmlns:p14="http://schemas.microsoft.com/office/powerpoint/2010/main" val="29397570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8200" y="6157493"/>
            <a:ext cx="1405359" cy="340962"/>
          </a:xfrm>
          <a:prstGeom prst="rect">
            <a:avLst/>
          </a:prstGeom>
        </p:spPr>
      </p:pic>
    </p:spTree>
    <p:extLst>
      <p:ext uri="{BB962C8B-B14F-4D97-AF65-F5344CB8AC3E}">
        <p14:creationId xmlns:p14="http://schemas.microsoft.com/office/powerpoint/2010/main" val="4916222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solidFill>
                  <a:srgbClr val="17809D"/>
                </a:solidFill>
              </a:defRPr>
            </a:lvl1pPr>
          </a:lstStyle>
          <a:p>
            <a:r>
              <a:rPr lang="en-US" dirty="0"/>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8200" y="6157493"/>
            <a:ext cx="1405359" cy="340962"/>
          </a:xfrm>
          <a:prstGeom prst="rect">
            <a:avLst/>
          </a:prstGeom>
        </p:spPr>
      </p:pic>
    </p:spTree>
    <p:extLst>
      <p:ext uri="{BB962C8B-B14F-4D97-AF65-F5344CB8AC3E}">
        <p14:creationId xmlns:p14="http://schemas.microsoft.com/office/powerpoint/2010/main" val="24928991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solidFill>
                  <a:srgbClr val="17809D"/>
                </a:solidFill>
              </a:defRPr>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8200" y="6157493"/>
            <a:ext cx="1405359" cy="340962"/>
          </a:xfrm>
          <a:prstGeom prst="rect">
            <a:avLst/>
          </a:prstGeom>
        </p:spPr>
      </p:pic>
    </p:spTree>
    <p:extLst>
      <p:ext uri="{BB962C8B-B14F-4D97-AF65-F5344CB8AC3E}">
        <p14:creationId xmlns:p14="http://schemas.microsoft.com/office/powerpoint/2010/main" val="31588776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6"/>
            <a:ext cx="10515600" cy="4018222"/>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6271392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000" b="1" kern="1200" cap="small" baseline="0">
          <a:solidFill>
            <a:srgbClr val="17809D"/>
          </a:solidFill>
          <a:latin typeface="+mj-lt"/>
          <a:ea typeface="Lato" panose="020F0502020204030203" pitchFamily="34" charset="0"/>
          <a:cs typeface="Lato" panose="020F050202020403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41414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41414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41414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41414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41414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hyperlink" Target="http://dpti.sa.gov.au/livingneighbourhoods/getting-started/project-ideas" TargetMode="External"/><Relationship Id="rId3" Type="http://schemas.openxmlformats.org/officeDocument/2006/relationships/image" Target="../media/image7.png"/><Relationship Id="rId7"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hyperlink" Target="http://brettbeauregard.com/blog/tag/pid/" TargetMode="External"/><Relationship Id="rId5" Type="http://schemas.openxmlformats.org/officeDocument/2006/relationships/image" Target="../media/image9.png"/><Relationship Id="rId4" Type="http://schemas.openxmlformats.org/officeDocument/2006/relationships/image" Target="../media/image8.svg"/></Relationships>
</file>

<file path=ppt/slides/_rels/slide5.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hyperlink" Target="http://ipkitten.blogspot.co.uk/2013/01/use-of-term-appstore-is-not-deceiving.html" TargetMode="External"/><Relationship Id="rId5" Type="http://schemas.openxmlformats.org/officeDocument/2006/relationships/image" Target="../media/image12.jpg"/><Relationship Id="rId4" Type="http://schemas.openxmlformats.org/officeDocument/2006/relationships/hyperlink" Target="https://crappygames.miraheze.org/wiki/Google_Play_Store"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hyperlink" Target="http://pngimg.com/download/30467" TargetMode="External"/><Relationship Id="rId5" Type="http://schemas.openxmlformats.org/officeDocument/2006/relationships/image" Target="../media/image14.png"/><Relationship Id="rId4" Type="http://schemas.openxmlformats.org/officeDocument/2006/relationships/hyperlink" Target="http://commons.wikimedia.org/wiki/File:Bug_blank.svg" TargetMode="External"/></Relationships>
</file>

<file path=ppt/slides/_rels/slide8.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jpg"/><Relationship Id="rId4" Type="http://schemas.openxmlformats.org/officeDocument/2006/relationships/image" Target="../media/image16.png"/><Relationship Id="rId9"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F8DA38-97A4-684B-ACCE-AB7DE4E8D41F}"/>
              </a:ext>
            </a:extLst>
          </p:cNvPr>
          <p:cNvSpPr>
            <a:spLocks noGrp="1"/>
          </p:cNvSpPr>
          <p:nvPr>
            <p:ph type="ctrTitle"/>
          </p:nvPr>
        </p:nvSpPr>
        <p:spPr>
          <a:xfrm>
            <a:off x="152400" y="2011138"/>
            <a:ext cx="5943600" cy="1417862"/>
          </a:xfrm>
        </p:spPr>
        <p:txBody>
          <a:bodyPr>
            <a:normAutofit/>
          </a:bodyPr>
          <a:lstStyle/>
          <a:p>
            <a:r>
              <a:rPr lang="en-US" sz="4800" dirty="0"/>
              <a:t>Pre-commit hooks</a:t>
            </a:r>
          </a:p>
        </p:txBody>
      </p:sp>
      <p:sp>
        <p:nvSpPr>
          <p:cNvPr id="4" name="Rectangle 3">
            <a:extLst>
              <a:ext uri="{FF2B5EF4-FFF2-40B4-BE49-F238E27FC236}">
                <a16:creationId xmlns:a16="http://schemas.microsoft.com/office/drawing/2014/main" id="{B5529A5B-1698-2941-96E0-2FF617FCDE0B}"/>
              </a:ext>
            </a:extLst>
          </p:cNvPr>
          <p:cNvSpPr/>
          <p:nvPr/>
        </p:nvSpPr>
        <p:spPr>
          <a:xfrm>
            <a:off x="2292366" y="2720069"/>
            <a:ext cx="8631007" cy="1077218"/>
          </a:xfrm>
          <a:prstGeom prst="rect">
            <a:avLst/>
          </a:prstGeom>
        </p:spPr>
        <p:txBody>
          <a:bodyPr wrap="square">
            <a:spAutoFit/>
          </a:bodyPr>
          <a:lstStyle/>
          <a:p>
            <a:r>
              <a:rPr lang="en-US" sz="3200" dirty="0">
                <a:solidFill>
                  <a:schemeClr val="accent1"/>
                </a:solidFill>
                <a:latin typeface="Lato" panose="020F0502020204030203" pitchFamily="34" charset="0"/>
                <a:ea typeface="Lato" panose="020F0502020204030203" pitchFamily="34" charset="0"/>
                <a:cs typeface="Lato" panose="020F0502020204030203" pitchFamily="34" charset="0"/>
              </a:rPr>
              <a:t>The [missing] element needed for achieving pristine Terraform code</a:t>
            </a:r>
          </a:p>
        </p:txBody>
      </p:sp>
      <p:pic>
        <p:nvPicPr>
          <p:cNvPr id="5" name="Picture 4" descr="Me and my son">
            <a:extLst>
              <a:ext uri="{FF2B5EF4-FFF2-40B4-BE49-F238E27FC236}">
                <a16:creationId xmlns:a16="http://schemas.microsoft.com/office/drawing/2014/main" id="{773B1BC3-6BB5-8F49-BDA0-AE36A37369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7959803" y="2571590"/>
            <a:ext cx="2798494" cy="5249888"/>
          </a:xfrm>
          <a:prstGeom prst="rect">
            <a:avLst/>
          </a:prstGeom>
        </p:spPr>
      </p:pic>
      <p:sp>
        <p:nvSpPr>
          <p:cNvPr id="8" name="Title 1">
            <a:extLst>
              <a:ext uri="{FF2B5EF4-FFF2-40B4-BE49-F238E27FC236}">
                <a16:creationId xmlns:a16="http://schemas.microsoft.com/office/drawing/2014/main" id="{D642ADB6-548A-EE41-84B3-B5E8FB6A1444}"/>
              </a:ext>
            </a:extLst>
          </p:cNvPr>
          <p:cNvSpPr txBox="1">
            <a:spLocks/>
          </p:cNvSpPr>
          <p:nvPr/>
        </p:nvSpPr>
        <p:spPr>
          <a:xfrm>
            <a:off x="7947455" y="262218"/>
            <a:ext cx="3750276" cy="1417861"/>
          </a:xfrm>
          <a:prstGeom prst="rect">
            <a:avLst/>
          </a:prstGeom>
        </p:spPr>
        <p:txBody>
          <a:bodyPr vert="horz" lIns="91440" tIns="45720" rIns="91440" bIns="45720" rtlCol="0" anchor="t" anchorCtr="0">
            <a:normAutofit/>
          </a:bodyPr>
          <a:lstStyle>
            <a:lvl1pPr algn="ctr" defTabSz="914400" rtl="0" eaLnBrk="1" latinLnBrk="0" hangingPunct="1">
              <a:lnSpc>
                <a:spcPct val="90000"/>
              </a:lnSpc>
              <a:spcBef>
                <a:spcPct val="0"/>
              </a:spcBef>
              <a:buNone/>
              <a:defRPr sz="3600" b="1" kern="1200" cap="small" baseline="0">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sz="2800" dirty="0"/>
              <a:t>Steven Black</a:t>
            </a:r>
          </a:p>
          <a:p>
            <a:r>
              <a:rPr lang="en-US" sz="2800" dirty="0" err="1"/>
              <a:t>sr</a:t>
            </a:r>
            <a:r>
              <a:rPr lang="en-US" sz="2800" dirty="0"/>
              <a:t> DevOps Engineer</a:t>
            </a:r>
          </a:p>
          <a:p>
            <a:endParaRPr lang="en-US" sz="2800" dirty="0"/>
          </a:p>
        </p:txBody>
      </p:sp>
    </p:spTree>
    <p:extLst>
      <p:ext uri="{BB962C8B-B14F-4D97-AF65-F5344CB8AC3E}">
        <p14:creationId xmlns:p14="http://schemas.microsoft.com/office/powerpoint/2010/main" val="8974354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E975F6-BBBF-914D-BF81-3D31AD71B6AE}"/>
              </a:ext>
            </a:extLst>
          </p:cNvPr>
          <p:cNvSpPr>
            <a:spLocks noGrp="1"/>
          </p:cNvSpPr>
          <p:nvPr>
            <p:ph type="title"/>
          </p:nvPr>
        </p:nvSpPr>
        <p:spPr/>
        <p:txBody>
          <a:bodyPr/>
          <a:lstStyle/>
          <a:p>
            <a:r>
              <a:rPr lang="en-US" dirty="0"/>
              <a:t>Image of Fur-Baby, per custom</a:t>
            </a:r>
          </a:p>
        </p:txBody>
      </p:sp>
      <p:pic>
        <p:nvPicPr>
          <p:cNvPr id="5" name="Content Placeholder 4" descr="A child holding a dog&#10;&#10;Description automatically generated with medium confidence">
            <a:extLst>
              <a:ext uri="{FF2B5EF4-FFF2-40B4-BE49-F238E27FC236}">
                <a16:creationId xmlns:a16="http://schemas.microsoft.com/office/drawing/2014/main" id="{EB27A947-D265-DA48-96C5-1FF94AA65E6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24324" y="1311962"/>
            <a:ext cx="6943352" cy="5207514"/>
          </a:xfrm>
        </p:spPr>
      </p:pic>
    </p:spTree>
    <p:extLst>
      <p:ext uri="{BB962C8B-B14F-4D97-AF65-F5344CB8AC3E}">
        <p14:creationId xmlns:p14="http://schemas.microsoft.com/office/powerpoint/2010/main" val="1890423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7CC549-CAC0-FB41-804E-4097B0A09383}"/>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4A00CB8E-7FF6-D84B-93A9-FEDEEBA55D15}"/>
              </a:ext>
            </a:extLst>
          </p:cNvPr>
          <p:cNvSpPr>
            <a:spLocks noGrp="1"/>
          </p:cNvSpPr>
          <p:nvPr>
            <p:ph idx="1"/>
          </p:nvPr>
        </p:nvSpPr>
        <p:spPr/>
        <p:txBody>
          <a:bodyPr/>
          <a:lstStyle/>
          <a:p>
            <a:pPr marL="514350" indent="-514350">
              <a:buFont typeface="+mj-lt"/>
              <a:buAutoNum type="arabicPeriod"/>
            </a:pPr>
            <a:r>
              <a:rPr lang="en-US" dirty="0"/>
              <a:t>A bit of background on Git</a:t>
            </a:r>
          </a:p>
          <a:p>
            <a:pPr marL="514350" indent="-514350">
              <a:buFont typeface="+mj-lt"/>
              <a:buAutoNum type="arabicPeriod"/>
            </a:pPr>
            <a:r>
              <a:rPr lang="en-US" dirty="0"/>
              <a:t>A bit of background on the pre-commit hook library</a:t>
            </a:r>
          </a:p>
          <a:p>
            <a:pPr marL="514350" indent="-514350">
              <a:buFont typeface="+mj-lt"/>
              <a:buAutoNum type="arabicPeriod"/>
            </a:pPr>
            <a:r>
              <a:rPr lang="en-US" dirty="0"/>
              <a:t>A demo</a:t>
            </a:r>
          </a:p>
        </p:txBody>
      </p:sp>
    </p:spTree>
    <p:extLst>
      <p:ext uri="{BB962C8B-B14F-4D97-AF65-F5344CB8AC3E}">
        <p14:creationId xmlns:p14="http://schemas.microsoft.com/office/powerpoint/2010/main" val="42302862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Graphic 20">
            <a:extLst>
              <a:ext uri="{FF2B5EF4-FFF2-40B4-BE49-F238E27FC236}">
                <a16:creationId xmlns:a16="http://schemas.microsoft.com/office/drawing/2014/main" id="{ABC93A71-2FEA-C446-A628-0E4A59E78C4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13154" y="1803390"/>
            <a:ext cx="11054148" cy="3251220"/>
          </a:xfrm>
          <a:prstGeom prst="rect">
            <a:avLst/>
          </a:prstGeom>
        </p:spPr>
      </p:pic>
      <p:sp>
        <p:nvSpPr>
          <p:cNvPr id="2" name="Title 1">
            <a:extLst>
              <a:ext uri="{FF2B5EF4-FFF2-40B4-BE49-F238E27FC236}">
                <a16:creationId xmlns:a16="http://schemas.microsoft.com/office/drawing/2014/main" id="{7CAC7BA8-A5F8-B54B-8AC5-67DAA8C68904}"/>
              </a:ext>
            </a:extLst>
          </p:cNvPr>
          <p:cNvSpPr>
            <a:spLocks noGrp="1"/>
          </p:cNvSpPr>
          <p:nvPr>
            <p:ph type="title"/>
          </p:nvPr>
        </p:nvSpPr>
        <p:spPr/>
        <p:txBody>
          <a:bodyPr/>
          <a:lstStyle/>
          <a:p>
            <a:r>
              <a:rPr lang="en-US" dirty="0"/>
              <a:t>Pre-commit hooks</a:t>
            </a:r>
          </a:p>
        </p:txBody>
      </p:sp>
      <p:sp>
        <p:nvSpPr>
          <p:cNvPr id="3" name="Content Placeholder 2">
            <a:extLst>
              <a:ext uri="{FF2B5EF4-FFF2-40B4-BE49-F238E27FC236}">
                <a16:creationId xmlns:a16="http://schemas.microsoft.com/office/drawing/2014/main" id="{99FBB8D6-2C72-A64D-8D19-35C55B88165F}"/>
              </a:ext>
            </a:extLst>
          </p:cNvPr>
          <p:cNvSpPr>
            <a:spLocks noGrp="1"/>
          </p:cNvSpPr>
          <p:nvPr>
            <p:ph idx="1"/>
          </p:nvPr>
        </p:nvSpPr>
        <p:spPr>
          <a:xfrm>
            <a:off x="5153533" y="4754528"/>
            <a:ext cx="6378146" cy="1463744"/>
          </a:xfrm>
        </p:spPr>
        <p:txBody>
          <a:bodyPr>
            <a:normAutofit/>
          </a:bodyPr>
          <a:lstStyle/>
          <a:p>
            <a:r>
              <a:rPr lang="en-US" sz="2000" dirty="0"/>
              <a:t>Creating documentation with </a:t>
            </a:r>
            <a:r>
              <a:rPr lang="en-US" sz="2000" b="1" dirty="0"/>
              <a:t>terraform-docs</a:t>
            </a:r>
          </a:p>
          <a:p>
            <a:r>
              <a:rPr lang="en-US" sz="2000" dirty="0"/>
              <a:t>Security scanning with </a:t>
            </a:r>
            <a:r>
              <a:rPr lang="en-US" sz="2000" b="1" dirty="0" err="1"/>
              <a:t>tfsec</a:t>
            </a:r>
            <a:endParaRPr lang="en-US" sz="2000" b="1" dirty="0">
              <a:latin typeface="Monotype Corsiva" panose="03010101010201010101" pitchFamily="66" charset="0"/>
            </a:endParaRPr>
          </a:p>
          <a:p>
            <a:r>
              <a:rPr lang="en-US" sz="2000" dirty="0"/>
              <a:t>Terraform linting with </a:t>
            </a:r>
            <a:r>
              <a:rPr lang="en-US" sz="2000" b="1" dirty="0" err="1"/>
              <a:t>tflint</a:t>
            </a:r>
            <a:endParaRPr lang="en-US" sz="2000" b="1" dirty="0"/>
          </a:p>
          <a:p>
            <a:pPr marL="0" indent="0">
              <a:buNone/>
            </a:pPr>
            <a:endParaRPr lang="en-US" sz="2000" dirty="0"/>
          </a:p>
        </p:txBody>
      </p:sp>
      <p:pic>
        <p:nvPicPr>
          <p:cNvPr id="24" name="Picture 23" descr="Icon&#10;&#10;Description automatically generated">
            <a:extLst>
              <a:ext uri="{FF2B5EF4-FFF2-40B4-BE49-F238E27FC236}">
                <a16:creationId xmlns:a16="http://schemas.microsoft.com/office/drawing/2014/main" id="{2DD2AF52-2E29-364F-98D5-102B6ED5C0CC}"/>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9191366" y="1124444"/>
            <a:ext cx="785684" cy="785684"/>
          </a:xfrm>
          <a:prstGeom prst="rect">
            <a:avLst/>
          </a:prstGeom>
        </p:spPr>
      </p:pic>
      <p:pic>
        <p:nvPicPr>
          <p:cNvPr id="28" name="Picture 27" descr="Icon&#10;&#10;Description automatically generated">
            <a:extLst>
              <a:ext uri="{FF2B5EF4-FFF2-40B4-BE49-F238E27FC236}">
                <a16:creationId xmlns:a16="http://schemas.microsoft.com/office/drawing/2014/main" id="{FDC2FCC9-080E-DC47-9892-C2EAA1846501}"/>
              </a:ext>
            </a:extLst>
          </p:cNvPr>
          <p:cNvPicPr>
            <a:picLocks noChangeAspect="1"/>
          </p:cNvPicPr>
          <p:nvPr/>
        </p:nvPicPr>
        <p:blipFill>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3605653" y="1124444"/>
            <a:ext cx="658684" cy="658684"/>
          </a:xfrm>
          <a:prstGeom prst="rect">
            <a:avLst/>
          </a:prstGeom>
        </p:spPr>
      </p:pic>
    </p:spTree>
    <p:extLst>
      <p:ext uri="{BB962C8B-B14F-4D97-AF65-F5344CB8AC3E}">
        <p14:creationId xmlns:p14="http://schemas.microsoft.com/office/powerpoint/2010/main" val="37734185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90FF00-2ADD-E242-A04F-AE2E5E7375D7}"/>
              </a:ext>
            </a:extLst>
          </p:cNvPr>
          <p:cNvSpPr>
            <a:spLocks noGrp="1"/>
          </p:cNvSpPr>
          <p:nvPr>
            <p:ph type="title"/>
          </p:nvPr>
        </p:nvSpPr>
        <p:spPr/>
        <p:txBody>
          <a:bodyPr/>
          <a:lstStyle/>
          <a:p>
            <a:r>
              <a:rPr lang="en-US" dirty="0"/>
              <a:t>Pre-commit framework</a:t>
            </a:r>
          </a:p>
        </p:txBody>
      </p:sp>
      <p:sp>
        <p:nvSpPr>
          <p:cNvPr id="3" name="Content Placeholder 2">
            <a:extLst>
              <a:ext uri="{FF2B5EF4-FFF2-40B4-BE49-F238E27FC236}">
                <a16:creationId xmlns:a16="http://schemas.microsoft.com/office/drawing/2014/main" id="{773D33E4-857D-AA40-A09D-17FF55AE3168}"/>
              </a:ext>
            </a:extLst>
          </p:cNvPr>
          <p:cNvSpPr>
            <a:spLocks noGrp="1"/>
          </p:cNvSpPr>
          <p:nvPr>
            <p:ph idx="1"/>
          </p:nvPr>
        </p:nvSpPr>
        <p:spPr>
          <a:xfrm>
            <a:off x="679622" y="1371601"/>
            <a:ext cx="10674178" cy="5165124"/>
          </a:xfrm>
        </p:spPr>
        <p:txBody>
          <a:bodyPr>
            <a:normAutofit/>
          </a:bodyPr>
          <a:lstStyle/>
          <a:p>
            <a:pPr marL="0" indent="0">
              <a:buNone/>
            </a:pPr>
            <a:r>
              <a:rPr lang="en-US" sz="1800" dirty="0"/>
              <a:t>What is pre-commit, the framework?</a:t>
            </a:r>
          </a:p>
          <a:p>
            <a:pPr marL="0" indent="0">
              <a:buNone/>
            </a:pPr>
            <a:r>
              <a:rPr lang="en-US" sz="1800" b="1" dirty="0"/>
              <a:t>	pre-commit is like a package manager for scripts that run in git hooks</a:t>
            </a:r>
          </a:p>
          <a:p>
            <a:pPr marL="0" indent="0">
              <a:buNone/>
            </a:pPr>
            <a:endParaRPr lang="en-US" sz="1800" b="1" dirty="0"/>
          </a:p>
          <a:p>
            <a:pPr marL="0" indent="0">
              <a:buNone/>
            </a:pPr>
            <a:r>
              <a:rPr lang="en-US" sz="1800" dirty="0"/>
              <a:t>What is a package manager?</a:t>
            </a:r>
          </a:p>
          <a:p>
            <a:pPr marL="0" indent="0">
              <a:buNone/>
            </a:pPr>
            <a:endParaRPr lang="en-US" sz="1800" dirty="0"/>
          </a:p>
          <a:p>
            <a:pPr marL="0" indent="0">
              <a:buNone/>
            </a:pPr>
            <a:endParaRPr lang="en-US" sz="1800" dirty="0"/>
          </a:p>
          <a:p>
            <a:pPr marL="0" indent="0">
              <a:buNone/>
            </a:pPr>
            <a:endParaRPr lang="en-US" sz="1800" dirty="0"/>
          </a:p>
          <a:p>
            <a:pPr marL="0" indent="0">
              <a:buNone/>
            </a:pPr>
            <a:endParaRPr lang="en-US" sz="1800" dirty="0"/>
          </a:p>
          <a:p>
            <a:pPr marL="0" indent="0">
              <a:buNone/>
            </a:pPr>
            <a:r>
              <a:rPr lang="en-US" sz="1800" dirty="0"/>
              <a:t>What? Why?</a:t>
            </a:r>
          </a:p>
          <a:p>
            <a:pPr marL="0" indent="0">
              <a:buNone/>
            </a:pPr>
            <a:r>
              <a:rPr lang="en-US" sz="1800" dirty="0"/>
              <a:t>The moniker pre-commit refers to hooks that run before you commit changes to git but there are other hooks. By using the pre-commit hooks we’re able to ensure our code is quality before we commit it to our git histories or push it up to GitHub. This helps us avoid the nasty booboo of pushing code up to GitHub and waiting for someone else to figure out why it doesn’t work as expected.</a:t>
            </a:r>
          </a:p>
          <a:p>
            <a:endParaRPr lang="en-US" dirty="0"/>
          </a:p>
        </p:txBody>
      </p:sp>
      <p:pic>
        <p:nvPicPr>
          <p:cNvPr id="5" name="Picture 4">
            <a:extLst>
              <a:ext uri="{FF2B5EF4-FFF2-40B4-BE49-F238E27FC236}">
                <a16:creationId xmlns:a16="http://schemas.microsoft.com/office/drawing/2014/main" id="{E3662466-0B8E-A644-9797-7020A2193030}"/>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2434085" y="2938322"/>
            <a:ext cx="2202078" cy="1239665"/>
          </a:xfrm>
          <a:prstGeom prst="rect">
            <a:avLst/>
          </a:prstGeom>
        </p:spPr>
      </p:pic>
      <p:pic>
        <p:nvPicPr>
          <p:cNvPr id="8" name="Picture 7" descr="Icon&#10;&#10;Description automatically generated">
            <a:extLst>
              <a:ext uri="{FF2B5EF4-FFF2-40B4-BE49-F238E27FC236}">
                <a16:creationId xmlns:a16="http://schemas.microsoft.com/office/drawing/2014/main" id="{7848D9B3-E000-9D49-9F7C-91A9EFD90DCB}"/>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5859709" y="2938322"/>
            <a:ext cx="1939778" cy="1454834"/>
          </a:xfrm>
          <a:prstGeom prst="rect">
            <a:avLst/>
          </a:prstGeom>
        </p:spPr>
      </p:pic>
    </p:spTree>
    <p:extLst>
      <p:ext uri="{BB962C8B-B14F-4D97-AF65-F5344CB8AC3E}">
        <p14:creationId xmlns:p14="http://schemas.microsoft.com/office/powerpoint/2010/main" val="33833128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F70546-BDAD-B34C-A8AE-3ADA0A2E426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B455407-55C1-D44E-B802-021EBCCBCAB2}"/>
              </a:ext>
            </a:extLst>
          </p:cNvPr>
          <p:cNvSpPr>
            <a:spLocks noGrp="1"/>
          </p:cNvSpPr>
          <p:nvPr>
            <p:ph idx="1"/>
          </p:nvPr>
        </p:nvSpPr>
        <p:spPr/>
        <p:txBody>
          <a:bodyPr anchor="ctr"/>
          <a:lstStyle/>
          <a:p>
            <a:pPr>
              <a:lnSpc>
                <a:spcPct val="150000"/>
              </a:lnSpc>
            </a:pPr>
            <a:r>
              <a:rPr lang="en-US" b="1" dirty="0"/>
              <a:t>terraform-docs</a:t>
            </a:r>
            <a:r>
              <a:rPr lang="en-US" dirty="0"/>
              <a:t> </a:t>
            </a:r>
            <a:r>
              <a:rPr lang="en-US" dirty="0" err="1"/>
              <a:t>bc</a:t>
            </a:r>
            <a:r>
              <a:rPr lang="en-US" dirty="0"/>
              <a:t> pretty docs are life</a:t>
            </a:r>
          </a:p>
          <a:p>
            <a:pPr>
              <a:lnSpc>
                <a:spcPct val="150000"/>
              </a:lnSpc>
            </a:pPr>
            <a:r>
              <a:rPr lang="en-US" b="1" dirty="0" err="1"/>
              <a:t>tfsec</a:t>
            </a:r>
            <a:r>
              <a:rPr lang="en-US" dirty="0"/>
              <a:t> </a:t>
            </a:r>
            <a:r>
              <a:rPr lang="en-US" dirty="0" err="1"/>
              <a:t>bc</a:t>
            </a:r>
            <a:r>
              <a:rPr lang="en-US" dirty="0"/>
              <a:t> security is sexy</a:t>
            </a:r>
          </a:p>
          <a:p>
            <a:pPr>
              <a:lnSpc>
                <a:spcPct val="150000"/>
              </a:lnSpc>
            </a:pPr>
            <a:r>
              <a:rPr lang="en-US" b="1" dirty="0" err="1"/>
              <a:t>tflint</a:t>
            </a:r>
            <a:r>
              <a:rPr lang="en-US" dirty="0"/>
              <a:t> </a:t>
            </a:r>
            <a:r>
              <a:rPr lang="en-US" dirty="0" err="1"/>
              <a:t>bc</a:t>
            </a:r>
            <a:r>
              <a:rPr lang="en-US" dirty="0"/>
              <a:t> “best practices” are de best</a:t>
            </a:r>
          </a:p>
          <a:p>
            <a:pPr>
              <a:lnSpc>
                <a:spcPct val="150000"/>
              </a:lnSpc>
            </a:pPr>
            <a:r>
              <a:rPr lang="en-US" b="1" dirty="0"/>
              <a:t>terraform </a:t>
            </a:r>
            <a:r>
              <a:rPr lang="en-US" b="1" dirty="0" err="1"/>
              <a:t>fmt</a:t>
            </a:r>
            <a:r>
              <a:rPr lang="en-US" b="1" dirty="0"/>
              <a:t> </a:t>
            </a:r>
            <a:r>
              <a:rPr lang="en-US" dirty="0" err="1"/>
              <a:t>bc</a:t>
            </a:r>
            <a:r>
              <a:rPr lang="en-US" dirty="0"/>
              <a:t> obviously</a:t>
            </a:r>
          </a:p>
          <a:p>
            <a:pPr>
              <a:lnSpc>
                <a:spcPct val="150000"/>
              </a:lnSpc>
            </a:pPr>
            <a:r>
              <a:rPr lang="en-US" b="1" dirty="0"/>
              <a:t>GitHub Actions </a:t>
            </a:r>
            <a:r>
              <a:rPr lang="en-US" dirty="0"/>
              <a:t>to publicly shame those who don’t conform</a:t>
            </a:r>
          </a:p>
          <a:p>
            <a:pPr marL="0" indent="0">
              <a:buNone/>
            </a:pPr>
            <a:endParaRPr lang="en-US" dirty="0"/>
          </a:p>
        </p:txBody>
      </p:sp>
    </p:spTree>
    <p:extLst>
      <p:ext uri="{BB962C8B-B14F-4D97-AF65-F5344CB8AC3E}">
        <p14:creationId xmlns:p14="http://schemas.microsoft.com/office/powerpoint/2010/main" val="38695405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5AB6E3-0E57-D040-86A7-140CA0BA0CF8}"/>
              </a:ext>
            </a:extLst>
          </p:cNvPr>
          <p:cNvSpPr>
            <a:spLocks noGrp="1"/>
          </p:cNvSpPr>
          <p:nvPr>
            <p:ph type="title"/>
          </p:nvPr>
        </p:nvSpPr>
        <p:spPr/>
        <p:txBody>
          <a:bodyPr/>
          <a:lstStyle/>
          <a:p>
            <a:r>
              <a:rPr lang="en-US" dirty="0"/>
              <a:t>Demo</a:t>
            </a:r>
          </a:p>
        </p:txBody>
      </p:sp>
      <p:sp>
        <p:nvSpPr>
          <p:cNvPr id="3" name="Content Placeholder 2">
            <a:extLst>
              <a:ext uri="{FF2B5EF4-FFF2-40B4-BE49-F238E27FC236}">
                <a16:creationId xmlns:a16="http://schemas.microsoft.com/office/drawing/2014/main" id="{E9E0B6B8-3772-D844-B103-B39E7C8451BE}"/>
              </a:ext>
            </a:extLst>
          </p:cNvPr>
          <p:cNvSpPr>
            <a:spLocks noGrp="1"/>
          </p:cNvSpPr>
          <p:nvPr>
            <p:ph idx="1"/>
          </p:nvPr>
        </p:nvSpPr>
        <p:spPr>
          <a:xfrm>
            <a:off x="420130" y="1825625"/>
            <a:ext cx="10933670" cy="4772883"/>
          </a:xfrm>
        </p:spPr>
        <p:txBody>
          <a:bodyPr>
            <a:normAutofit/>
          </a:bodyPr>
          <a:lstStyle/>
          <a:p>
            <a:pPr marL="514350" indent="-514350">
              <a:buAutoNum type="arabicPeriod"/>
            </a:pPr>
            <a:r>
              <a:rPr lang="en-US" sz="7200" dirty="0"/>
              <a:t>Run the hooks</a:t>
            </a:r>
          </a:p>
          <a:p>
            <a:pPr marL="514350" indent="-514350">
              <a:buAutoNum type="arabicPeriod"/>
            </a:pPr>
            <a:r>
              <a:rPr lang="en-US" sz="7200" dirty="0"/>
              <a:t>Add a bug</a:t>
            </a:r>
          </a:p>
          <a:p>
            <a:pPr marL="514350" indent="-514350">
              <a:buAutoNum type="arabicPeriod"/>
            </a:pPr>
            <a:r>
              <a:rPr lang="en-US" sz="7200" dirty="0"/>
              <a:t>Saved by the hooks</a:t>
            </a:r>
          </a:p>
          <a:p>
            <a:pPr marL="514350" indent="-514350">
              <a:buAutoNum type="arabicPeriod"/>
            </a:pPr>
            <a:r>
              <a:rPr lang="en-US" sz="7200" dirty="0"/>
              <a:t>Fix it</a:t>
            </a:r>
          </a:p>
        </p:txBody>
      </p:sp>
      <p:pic>
        <p:nvPicPr>
          <p:cNvPr id="5" name="Picture 4" descr="Shape&#10;&#10;Description automatically generated">
            <a:extLst>
              <a:ext uri="{FF2B5EF4-FFF2-40B4-BE49-F238E27FC236}">
                <a16:creationId xmlns:a16="http://schemas.microsoft.com/office/drawing/2014/main" id="{39C68157-5BCE-BC46-ACDA-821F5CF245A3}"/>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6989805" y="2417186"/>
            <a:ext cx="1907060" cy="1794880"/>
          </a:xfrm>
          <a:prstGeom prst="rect">
            <a:avLst/>
          </a:prstGeom>
        </p:spPr>
      </p:pic>
      <p:pic>
        <p:nvPicPr>
          <p:cNvPr id="8" name="Picture 7" descr="A picture containing vector graphics&#10;&#10;Description automatically generated">
            <a:extLst>
              <a:ext uri="{FF2B5EF4-FFF2-40B4-BE49-F238E27FC236}">
                <a16:creationId xmlns:a16="http://schemas.microsoft.com/office/drawing/2014/main" id="{C7B08033-79B2-5B4D-A567-FA2B02FC9066}"/>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9528604" y="1464198"/>
            <a:ext cx="1407125" cy="1629139"/>
          </a:xfrm>
          <a:prstGeom prst="rect">
            <a:avLst/>
          </a:prstGeom>
        </p:spPr>
      </p:pic>
    </p:spTree>
    <p:extLst>
      <p:ext uri="{BB962C8B-B14F-4D97-AF65-F5344CB8AC3E}">
        <p14:creationId xmlns:p14="http://schemas.microsoft.com/office/powerpoint/2010/main" val="4585481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5E26CD-128D-8F4E-9951-964120EC2C18}"/>
              </a:ext>
            </a:extLst>
          </p:cNvPr>
          <p:cNvSpPr>
            <a:spLocks noGrp="1"/>
          </p:cNvSpPr>
          <p:nvPr>
            <p:ph type="title"/>
          </p:nvPr>
        </p:nvSpPr>
        <p:spPr/>
        <p:txBody>
          <a:bodyPr>
            <a:normAutofit/>
          </a:bodyPr>
          <a:lstStyle/>
          <a:p>
            <a:r>
              <a:rPr lang="en-US" sz="5400" b="1" dirty="0"/>
              <a:t>Thank</a:t>
            </a:r>
            <a:r>
              <a:rPr lang="en-US" sz="4000" b="1" dirty="0"/>
              <a:t> </a:t>
            </a:r>
            <a:r>
              <a:rPr lang="en-US" sz="5400" b="1" dirty="0"/>
              <a:t>You</a:t>
            </a:r>
          </a:p>
        </p:txBody>
      </p:sp>
      <p:sp>
        <p:nvSpPr>
          <p:cNvPr id="7" name="Title 1">
            <a:extLst>
              <a:ext uri="{FF2B5EF4-FFF2-40B4-BE49-F238E27FC236}">
                <a16:creationId xmlns:a16="http://schemas.microsoft.com/office/drawing/2014/main" id="{7F183635-75C9-EA42-A271-40D12392BA6D}"/>
              </a:ext>
            </a:extLst>
          </p:cNvPr>
          <p:cNvSpPr txBox="1">
            <a:spLocks/>
          </p:cNvSpPr>
          <p:nvPr/>
        </p:nvSpPr>
        <p:spPr>
          <a:xfrm>
            <a:off x="3043881" y="4343373"/>
            <a:ext cx="6104238" cy="751857"/>
          </a:xfrm>
          <a:prstGeom prst="rect">
            <a:avLst/>
          </a:prstGeom>
        </p:spPr>
        <p:txBody>
          <a:bodyPr vert="horz" lIns="91440" tIns="45720" rIns="91440" bIns="45720" rtlCol="0" anchor="ctr">
            <a:normAutofit fontScale="85000" lnSpcReduction="10000"/>
          </a:bodyPr>
          <a:lstStyle>
            <a:lvl1pPr algn="ctr" defTabSz="914400" rtl="0" eaLnBrk="1" latinLnBrk="0" hangingPunct="1">
              <a:lnSpc>
                <a:spcPct val="90000"/>
              </a:lnSpc>
              <a:spcBef>
                <a:spcPct val="0"/>
              </a:spcBef>
              <a:buNone/>
              <a:defRPr sz="3600" b="1" kern="1200">
                <a:solidFill>
                  <a:srgbClr val="17809D"/>
                </a:solidFill>
                <a:latin typeface="+mn-lt"/>
                <a:ea typeface="+mj-ea"/>
                <a:cs typeface="+mj-cs"/>
              </a:defRPr>
            </a:lvl1pPr>
          </a:lstStyle>
          <a:p>
            <a:r>
              <a:rPr lang="en-US" sz="4800" dirty="0">
                <a:solidFill>
                  <a:schemeClr val="accent1"/>
                </a:solidFill>
                <a:latin typeface="Lato" panose="020F0502020204030203" pitchFamily="34" charset="0"/>
                <a:ea typeface="Lato" panose="020F0502020204030203" pitchFamily="34" charset="0"/>
                <a:cs typeface="Lato" panose="020F0502020204030203" pitchFamily="34" charset="0"/>
              </a:rPr>
              <a:t>The Cloud. Done Right.</a:t>
            </a:r>
          </a:p>
        </p:txBody>
      </p:sp>
      <p:grpSp>
        <p:nvGrpSpPr>
          <p:cNvPr id="3" name="Group 2">
            <a:extLst>
              <a:ext uri="{FF2B5EF4-FFF2-40B4-BE49-F238E27FC236}">
                <a16:creationId xmlns:a16="http://schemas.microsoft.com/office/drawing/2014/main" id="{83167644-9342-45E2-AFFF-A92640141665}"/>
              </a:ext>
            </a:extLst>
          </p:cNvPr>
          <p:cNvGrpSpPr/>
          <p:nvPr/>
        </p:nvGrpSpPr>
        <p:grpSpPr>
          <a:xfrm>
            <a:off x="1612628" y="5144971"/>
            <a:ext cx="8966745" cy="1331924"/>
            <a:chOff x="1730095" y="5419290"/>
            <a:chExt cx="8966745" cy="1331924"/>
          </a:xfrm>
        </p:grpSpPr>
        <p:pic>
          <p:nvPicPr>
            <p:cNvPr id="8" name="Picture 7">
              <a:extLst>
                <a:ext uri="{FF2B5EF4-FFF2-40B4-BE49-F238E27FC236}">
                  <a16:creationId xmlns:a16="http://schemas.microsoft.com/office/drawing/2014/main" id="{EDE240A6-CAA4-304E-9003-56FA8DBBD7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44192" y="5419290"/>
              <a:ext cx="2503616" cy="1331924"/>
            </a:xfrm>
            <a:prstGeom prst="rect">
              <a:avLst/>
            </a:prstGeom>
          </p:spPr>
        </p:pic>
        <p:pic>
          <p:nvPicPr>
            <p:cNvPr id="9" name="Picture 8">
              <a:extLst>
                <a:ext uri="{FF2B5EF4-FFF2-40B4-BE49-F238E27FC236}">
                  <a16:creationId xmlns:a16="http://schemas.microsoft.com/office/drawing/2014/main" id="{0D3BDA76-8E60-3943-B0E2-0D372A226CB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87887" y="5531572"/>
              <a:ext cx="1608953" cy="1089222"/>
            </a:xfrm>
            <a:prstGeom prst="rect">
              <a:avLst/>
            </a:prstGeom>
          </p:spPr>
        </p:pic>
        <p:pic>
          <p:nvPicPr>
            <p:cNvPr id="10" name="Picture 9">
              <a:extLst>
                <a:ext uri="{FF2B5EF4-FFF2-40B4-BE49-F238E27FC236}">
                  <a16:creationId xmlns:a16="http://schemas.microsoft.com/office/drawing/2014/main" id="{5A5C3FDD-9AC6-DD46-8552-214756D1F3E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30095" y="5419290"/>
              <a:ext cx="1313786" cy="1313786"/>
            </a:xfrm>
            <a:prstGeom prst="rect">
              <a:avLst/>
            </a:prstGeom>
          </p:spPr>
        </p:pic>
      </p:grpSp>
      <p:sp>
        <p:nvSpPr>
          <p:cNvPr id="4" name="TextBox 3">
            <a:extLst>
              <a:ext uri="{FF2B5EF4-FFF2-40B4-BE49-F238E27FC236}">
                <a16:creationId xmlns:a16="http://schemas.microsoft.com/office/drawing/2014/main" id="{F7ECD39D-E1EC-AA47-B461-AA1099D36957}"/>
              </a:ext>
            </a:extLst>
          </p:cNvPr>
          <p:cNvSpPr txBox="1"/>
          <p:nvPr/>
        </p:nvSpPr>
        <p:spPr>
          <a:xfrm>
            <a:off x="835033" y="1134544"/>
            <a:ext cx="10287000" cy="671851"/>
          </a:xfrm>
          <a:prstGeom prst="rect">
            <a:avLst/>
          </a:prstGeom>
          <a:noFill/>
        </p:spPr>
        <p:txBody>
          <a:bodyPr wrap="square" rtlCol="0">
            <a:spAutoFit/>
          </a:bodyPr>
          <a:lstStyle/>
          <a:p>
            <a:pPr algn="ctr">
              <a:lnSpc>
                <a:spcPct val="150000"/>
              </a:lnSpc>
            </a:pPr>
            <a:r>
              <a:rPr lang="en-US" sz="2800" b="1" dirty="0">
                <a:solidFill>
                  <a:srgbClr val="414141"/>
                </a:solidFill>
                <a:latin typeface="Lato" panose="020F0502020204030203" pitchFamily="34" charset="0"/>
              </a:rPr>
              <a:t>Connect with Us!</a:t>
            </a:r>
          </a:p>
        </p:txBody>
      </p:sp>
      <p:sp>
        <p:nvSpPr>
          <p:cNvPr id="5" name="TextBox 4">
            <a:extLst>
              <a:ext uri="{FF2B5EF4-FFF2-40B4-BE49-F238E27FC236}">
                <a16:creationId xmlns:a16="http://schemas.microsoft.com/office/drawing/2014/main" id="{532492B1-328A-1249-88D7-66DF9CCD60C4}"/>
              </a:ext>
            </a:extLst>
          </p:cNvPr>
          <p:cNvSpPr txBox="1"/>
          <p:nvPr/>
        </p:nvSpPr>
        <p:spPr>
          <a:xfrm>
            <a:off x="5044225" y="1960970"/>
            <a:ext cx="3765628" cy="1711366"/>
          </a:xfrm>
          <a:prstGeom prst="rect">
            <a:avLst/>
          </a:prstGeom>
          <a:noFill/>
        </p:spPr>
        <p:txBody>
          <a:bodyPr wrap="square" rtlCol="0">
            <a:spAutoFit/>
          </a:bodyPr>
          <a:lstStyle/>
          <a:p>
            <a:pPr>
              <a:lnSpc>
                <a:spcPct val="150000"/>
              </a:lnSpc>
            </a:pPr>
            <a:r>
              <a:rPr lang="en-US" b="1" dirty="0" err="1">
                <a:solidFill>
                  <a:srgbClr val="414141"/>
                </a:solidFill>
                <a:latin typeface="Lato" panose="020F0502020204030203" pitchFamily="34" charset="0"/>
              </a:rPr>
              <a:t>www.rhythmicTech.com</a:t>
            </a:r>
            <a:endParaRPr lang="en-US" b="1" dirty="0">
              <a:solidFill>
                <a:srgbClr val="414141"/>
              </a:solidFill>
              <a:latin typeface="Lato" panose="020F0502020204030203" pitchFamily="34" charset="0"/>
            </a:endParaRPr>
          </a:p>
          <a:p>
            <a:pPr>
              <a:lnSpc>
                <a:spcPct val="150000"/>
              </a:lnSpc>
            </a:pPr>
            <a:r>
              <a:rPr lang="en-US" b="1" dirty="0" err="1">
                <a:solidFill>
                  <a:srgbClr val="414141"/>
                </a:solidFill>
                <a:latin typeface="Lato" panose="020F0502020204030203" pitchFamily="34" charset="0"/>
              </a:rPr>
              <a:t>Github</a:t>
            </a:r>
            <a:r>
              <a:rPr lang="en-US" b="1" dirty="0">
                <a:solidFill>
                  <a:srgbClr val="414141"/>
                </a:solidFill>
                <a:latin typeface="Lato" panose="020F0502020204030203" pitchFamily="34" charset="0"/>
              </a:rPr>
              <a:t>: </a:t>
            </a:r>
            <a:r>
              <a:rPr lang="en-US" b="1" dirty="0" err="1">
                <a:solidFill>
                  <a:srgbClr val="414141"/>
                </a:solidFill>
                <a:latin typeface="Lato" panose="020F0502020204030203" pitchFamily="34" charset="0"/>
              </a:rPr>
              <a:t>rhythmictech</a:t>
            </a:r>
            <a:endParaRPr lang="en-US" b="1" dirty="0">
              <a:solidFill>
                <a:srgbClr val="414141"/>
              </a:solidFill>
              <a:latin typeface="Lato" panose="020F0502020204030203" pitchFamily="34" charset="0"/>
            </a:endParaRPr>
          </a:p>
          <a:p>
            <a:pPr>
              <a:lnSpc>
                <a:spcPct val="150000"/>
              </a:lnSpc>
            </a:pPr>
            <a:r>
              <a:rPr lang="en-US" b="1" dirty="0">
                <a:solidFill>
                  <a:srgbClr val="414141"/>
                </a:solidFill>
                <a:latin typeface="Lato" panose="020F0502020204030203" pitchFamily="34" charset="0"/>
              </a:rPr>
              <a:t>Twitter: </a:t>
            </a:r>
            <a:r>
              <a:rPr lang="en-US" b="1" dirty="0" err="1">
                <a:solidFill>
                  <a:srgbClr val="414141"/>
                </a:solidFill>
                <a:latin typeface="Lato" panose="020F0502020204030203" pitchFamily="34" charset="0"/>
              </a:rPr>
              <a:t>RhythmicTech</a:t>
            </a:r>
            <a:endParaRPr lang="en-US" b="1" dirty="0">
              <a:solidFill>
                <a:srgbClr val="414141"/>
              </a:solidFill>
              <a:latin typeface="Lato" panose="020F0502020204030203" pitchFamily="34" charset="0"/>
            </a:endParaRPr>
          </a:p>
          <a:p>
            <a:pPr>
              <a:lnSpc>
                <a:spcPct val="150000"/>
              </a:lnSpc>
            </a:pPr>
            <a:r>
              <a:rPr lang="en-US" b="1" dirty="0">
                <a:solidFill>
                  <a:srgbClr val="414141"/>
                </a:solidFill>
                <a:latin typeface="Lato" panose="020F0502020204030203" pitchFamily="34" charset="0"/>
              </a:rPr>
              <a:t>Linked In: Rhythmic Technologies</a:t>
            </a:r>
          </a:p>
        </p:txBody>
      </p:sp>
      <p:pic>
        <p:nvPicPr>
          <p:cNvPr id="11" name="Picture 10">
            <a:extLst>
              <a:ext uri="{FF2B5EF4-FFF2-40B4-BE49-F238E27FC236}">
                <a16:creationId xmlns:a16="http://schemas.microsoft.com/office/drawing/2014/main" id="{CEDD75FC-F296-014C-80D1-615C05D8F5B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4726725" y="2140795"/>
            <a:ext cx="226275" cy="226275"/>
          </a:xfrm>
          <a:prstGeom prst="rect">
            <a:avLst/>
          </a:prstGeom>
        </p:spPr>
      </p:pic>
      <p:pic>
        <p:nvPicPr>
          <p:cNvPr id="13" name="Picture 12" descr="Logo&#10;&#10;Description automatically generated">
            <a:extLst>
              <a:ext uri="{FF2B5EF4-FFF2-40B4-BE49-F238E27FC236}">
                <a16:creationId xmlns:a16="http://schemas.microsoft.com/office/drawing/2014/main" id="{D91153FE-78C7-554C-9A93-BAD74C83B61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656073" y="2895929"/>
            <a:ext cx="348802" cy="348802"/>
          </a:xfrm>
          <a:prstGeom prst="rect">
            <a:avLst/>
          </a:prstGeom>
        </p:spPr>
      </p:pic>
      <p:pic>
        <p:nvPicPr>
          <p:cNvPr id="15" name="Picture 14" descr="Icon&#10;&#10;Description automatically generated">
            <a:extLst>
              <a:ext uri="{FF2B5EF4-FFF2-40B4-BE49-F238E27FC236}">
                <a16:creationId xmlns:a16="http://schemas.microsoft.com/office/drawing/2014/main" id="{7FC16120-6946-944E-9045-1769763E3F0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4656073" y="2477839"/>
            <a:ext cx="361108" cy="361108"/>
          </a:xfrm>
          <a:prstGeom prst="rect">
            <a:avLst/>
          </a:prstGeom>
        </p:spPr>
      </p:pic>
      <p:pic>
        <p:nvPicPr>
          <p:cNvPr id="17" name="Picture 16" descr="Logo&#10;&#10;Description automatically generated">
            <a:extLst>
              <a:ext uri="{FF2B5EF4-FFF2-40B4-BE49-F238E27FC236}">
                <a16:creationId xmlns:a16="http://schemas.microsoft.com/office/drawing/2014/main" id="{84F4B201-EBF7-D741-A354-C7AE7752268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726725" y="3372264"/>
            <a:ext cx="260380" cy="229867"/>
          </a:xfrm>
          <a:prstGeom prst="rect">
            <a:avLst/>
          </a:prstGeom>
        </p:spPr>
      </p:pic>
    </p:spTree>
    <p:extLst>
      <p:ext uri="{BB962C8B-B14F-4D97-AF65-F5344CB8AC3E}">
        <p14:creationId xmlns:p14="http://schemas.microsoft.com/office/powerpoint/2010/main" val="3063233033"/>
      </p:ext>
    </p:extLst>
  </p:cSld>
  <p:clrMapOvr>
    <a:masterClrMapping/>
  </p:clrMapOvr>
</p:sld>
</file>

<file path=ppt/theme/theme1.xml><?xml version="1.0" encoding="utf-8"?>
<a:theme xmlns:a="http://schemas.openxmlformats.org/drawingml/2006/main" name="Office Theme">
  <a:themeElements>
    <a:clrScheme name="Rhythmic">
      <a:dk1>
        <a:srgbClr val="000000"/>
      </a:dk1>
      <a:lt1>
        <a:srgbClr val="FFFFFF"/>
      </a:lt1>
      <a:dk2>
        <a:srgbClr val="44546A"/>
      </a:dk2>
      <a:lt2>
        <a:srgbClr val="E7E6E6"/>
      </a:lt2>
      <a:accent1>
        <a:srgbClr val="007F99"/>
      </a:accent1>
      <a:accent2>
        <a:srgbClr val="D26B44"/>
      </a:accent2>
      <a:accent3>
        <a:srgbClr val="878939"/>
      </a:accent3>
      <a:accent4>
        <a:srgbClr val="B84C2A"/>
      </a:accent4>
      <a:accent5>
        <a:srgbClr val="60897D"/>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15694</TotalTime>
  <Words>524</Words>
  <Application>Microsoft Macintosh PowerPoint</Application>
  <PresentationFormat>Widescreen</PresentationFormat>
  <Paragraphs>70</Paragraphs>
  <Slides>8</Slides>
  <Notes>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vt:i4>
      </vt:variant>
    </vt:vector>
  </HeadingPairs>
  <TitlesOfParts>
    <vt:vector size="14" baseType="lpstr">
      <vt:lpstr>Arial</vt:lpstr>
      <vt:lpstr>Calibri</vt:lpstr>
      <vt:lpstr>Calibri Light</vt:lpstr>
      <vt:lpstr>Lato</vt:lpstr>
      <vt:lpstr>Monotype Corsiva</vt:lpstr>
      <vt:lpstr>Office Theme</vt:lpstr>
      <vt:lpstr>Pre-commit hooks</vt:lpstr>
      <vt:lpstr>Image of Fur-Baby, per custom</vt:lpstr>
      <vt:lpstr>PowerPoint Presentation</vt:lpstr>
      <vt:lpstr>Pre-commit hooks</vt:lpstr>
      <vt:lpstr>Pre-commit framework</vt:lpstr>
      <vt:lpstr>PowerPoint Presentation</vt:lpstr>
      <vt:lpstr>Demo</vt:lpstr>
      <vt:lpstr>Thank You</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Rhythmic AWS Roadmap</dc:title>
  <dc:subject/>
  <dc:creator/>
  <cp:keywords>confidential</cp:keywords>
  <dc:description/>
  <cp:lastModifiedBy>Steven Black</cp:lastModifiedBy>
  <cp:revision>233</cp:revision>
  <cp:lastPrinted>2019-02-18T14:19:14Z</cp:lastPrinted>
  <dcterms:created xsi:type="dcterms:W3CDTF">2017-03-22T18:42:32Z</dcterms:created>
  <dcterms:modified xsi:type="dcterms:W3CDTF">2021-03-16T22:26:31Z</dcterms:modified>
  <cp:category/>
</cp:coreProperties>
</file>